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8" r:id="rId3"/>
    <p:sldId id="257" r:id="rId4"/>
    <p:sldId id="259" r:id="rId5"/>
    <p:sldId id="260" r:id="rId6"/>
    <p:sldId id="265" r:id="rId7"/>
    <p:sldId id="297" r:id="rId8"/>
    <p:sldId id="298" r:id="rId9"/>
    <p:sldId id="299" r:id="rId10"/>
    <p:sldId id="295" r:id="rId11"/>
    <p:sldId id="306" r:id="rId12"/>
    <p:sldId id="300" r:id="rId13"/>
    <p:sldId id="301" r:id="rId14"/>
    <p:sldId id="262" r:id="rId15"/>
    <p:sldId id="271" r:id="rId16"/>
    <p:sldId id="302" r:id="rId17"/>
    <p:sldId id="307" r:id="rId18"/>
    <p:sldId id="308" r:id="rId19"/>
    <p:sldId id="296" r:id="rId20"/>
    <p:sldId id="266" r:id="rId21"/>
    <p:sldId id="267" r:id="rId22"/>
    <p:sldId id="305" r:id="rId23"/>
    <p:sldId id="303" r:id="rId24"/>
    <p:sldId id="304" r:id="rId25"/>
    <p:sldId id="272" r:id="rId26"/>
    <p:sldId id="279" r:id="rId27"/>
    <p:sldId id="278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049" autoAdjust="0"/>
  </p:normalViewPr>
  <p:slideViewPr>
    <p:cSldViewPr snapToGrid="0">
      <p:cViewPr varScale="1">
        <p:scale>
          <a:sx n="119" d="100"/>
          <a:sy n="119" d="100"/>
        </p:scale>
        <p:origin x="1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sp/campinas-regiao/cidade/campina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money.com.br/minhas-financas/rio-sao-paulo-e-brasilia-veja-outras-nove-capitais-aptas-a-fornecer-o-5g-neste-ano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itsstecnologia.com.br/porque-o-processo-de-automatizacao-da-industria-e-inevitavel-e-como-solucoes-sap-podem-contribuir-com-isso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erthalf.com.br/blog/tendencias/por-que-esta-tao-dificil-encontrar-profissionais-qualificado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Agradecer ao IFES 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Instituto Federal de Educação, Ciência e Tecnologia do Espírito Santo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É um prazer enorme estar aqui com vocês para participar do evento.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 err="1"/>
              <a:t>Agredecer</a:t>
            </a:r>
            <a:r>
              <a:rPr lang="pt-BR" dirty="0"/>
              <a:t> ao convite dos alunos e </a:t>
            </a:r>
            <a:r>
              <a:rPr lang="pt-BR"/>
              <a:t>da Coordenação.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33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Os </a:t>
            </a:r>
            <a:r>
              <a:rPr lang="pt-BR" dirty="0" err="1"/>
              <a:t>Jetsons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George </a:t>
            </a:r>
            <a:r>
              <a:rPr lang="pt-BR" dirty="0" err="1"/>
              <a:t>Jetson</a:t>
            </a:r>
            <a:r>
              <a:rPr lang="pt-BR" dirty="0"/>
              <a:t>, sua esposa Jane e seus filhos Elroy e Judy vivem em um futuro automatizado, mas isso não facilita a vida dessa família que se envolve em várias confusões.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Já existem carros autônomos...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 Tesla empresa de </a:t>
            </a:r>
            <a:r>
              <a:rPr lang="pt-BR" dirty="0" err="1"/>
              <a:t>Elon</a:t>
            </a:r>
            <a:r>
              <a:rPr lang="pt-BR" dirty="0"/>
              <a:t> Musk já possuem carros que dirigem sozinhos...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3444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Buscar evoluir nossas empresas com Tech</a:t>
            </a:r>
            <a:br>
              <a:rPr lang="pt-BR" dirty="0"/>
            </a:br>
            <a:br>
              <a:rPr lang="pt-BR" dirty="0"/>
            </a:br>
            <a:r>
              <a:rPr lang="pt-BR" dirty="0"/>
              <a:t>Recentemente trabalhei numa empresa chamada </a:t>
            </a:r>
            <a:r>
              <a:rPr lang="pt-BR" dirty="0" err="1"/>
              <a:t>AeC</a:t>
            </a:r>
            <a:r>
              <a:rPr lang="pt-BR" dirty="0"/>
              <a:t>;</a:t>
            </a:r>
            <a:br>
              <a:rPr lang="pt-BR" dirty="0"/>
            </a:br>
            <a:r>
              <a:rPr lang="pt-BR" dirty="0"/>
              <a:t>E um de nossos produtos eram esses robôs de atendimento;</a:t>
            </a:r>
            <a:br>
              <a:rPr lang="pt-BR" dirty="0"/>
            </a:br>
            <a:br>
              <a:rPr lang="pt-BR" dirty="0"/>
            </a:br>
            <a:r>
              <a:rPr lang="pt-BR" dirty="0"/>
              <a:t>Vamos pensar no setor de telemarketing e como a tecnologia evoluiu os processos.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 empresa precisa contratar funcionário.</a:t>
            </a:r>
            <a:br>
              <a:rPr lang="pt-BR" dirty="0"/>
            </a:br>
            <a:r>
              <a:rPr lang="pt-BR" dirty="0"/>
              <a:t>Precisa pagar um salário mensal, todos os direitos CLT, férias, 13° .</a:t>
            </a:r>
            <a:br>
              <a:rPr lang="pt-BR" dirty="0"/>
            </a:br>
            <a:r>
              <a:rPr lang="pt-BR" dirty="0"/>
              <a:t>Corre o risco do funcionário adoecer e aí ter um substituto.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funcionário trabalha somente 8 horas por dia.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E o Robô?</a:t>
            </a:r>
            <a:br>
              <a:rPr lang="pt-BR" dirty="0"/>
            </a:br>
            <a:r>
              <a:rPr lang="pt-BR" dirty="0"/>
              <a:t>O robô não dorme, não precisa comer, pode trabalhar 24 horas por dia.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Já imaginou no quanto uma empresa economiza nesse sentido?</a:t>
            </a:r>
            <a:br>
              <a:rPr lang="pt-BR" dirty="0"/>
            </a:br>
            <a:r>
              <a:rPr lang="pt-BR" dirty="0"/>
              <a:t>Que você pode substituir 50 operadores por um robô.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99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 Empresa Municipal de Desenvolvimento de </a:t>
            </a:r>
            <a:r>
              <a:rPr lang="pt-BR" dirty="0">
                <a:hlinkClick r:id="rId3"/>
              </a:rPr>
              <a:t>Campinas</a:t>
            </a:r>
            <a:r>
              <a:rPr lang="pt-BR" dirty="0"/>
              <a:t> (</a:t>
            </a:r>
            <a:r>
              <a:rPr lang="pt-BR" dirty="0" err="1"/>
              <a:t>Emdec</a:t>
            </a:r>
            <a:r>
              <a:rPr lang="pt-BR" dirty="0"/>
              <a:t>) prevê instalar, entre seis meses e um ano, 70 semáforos com tecnologia para definir e variar o tempo de sinal verde em cruzamentos com fluxo intenso de veículos. O município conta, atualmente, com cinco equipamentos.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909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Internet é isso tudo mesmo?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estudo inédito da consultoria </a:t>
            </a:r>
            <a:r>
              <a:rPr lang="pt-BR" dirty="0" err="1"/>
              <a:t>Zmes</a:t>
            </a:r>
            <a:r>
              <a:rPr lang="pt-BR" dirty="0"/>
              <a:t> em parceria com a </a:t>
            </a:r>
            <a:r>
              <a:rPr lang="pt-BR" dirty="0" err="1"/>
              <a:t>Qualibest</a:t>
            </a:r>
            <a:r>
              <a:rPr lang="pt-BR" dirty="0"/>
              <a:t> mostrou que 56% dos brasileiros já compram itens como alimentos, bebidas e produtos de limpeza pela internet.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Para 66% dos participantes da pesquisa, os descontos são a principal vantagem das compras online, enquanto 36% acham os programas de vantagens e </a:t>
            </a:r>
            <a:r>
              <a:rPr lang="pt-BR" dirty="0" err="1"/>
              <a:t>cashbacks</a:t>
            </a:r>
            <a:r>
              <a:rPr lang="pt-BR" dirty="0"/>
              <a:t> mais atrativos.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levantamento concluiu que a compra digital de bens não duráveis é uma realidade para todas as categorias de produtos nas cinco regiões do país.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dirty="0"/>
          </a:p>
          <a:p>
            <a:r>
              <a:rPr lang="pt-BR" dirty="0">
                <a:hlinkClick r:id="rId3"/>
              </a:rPr>
              <a:t>A tecnologia 5G</a:t>
            </a:r>
            <a:r>
              <a:rPr lang="pt-BR" dirty="0"/>
              <a:t> deve movimentar 25,5 bilhões de dólares no Brasil até 2025. </a:t>
            </a:r>
          </a:p>
          <a:p>
            <a:r>
              <a:rPr lang="pt-BR" dirty="0"/>
              <a:t>A projeção considera apenas a impulsão de tecnologias como inteligência artificial, Big Data &amp; </a:t>
            </a:r>
            <a:r>
              <a:rPr lang="pt-BR" dirty="0" err="1"/>
              <a:t>Analytics</a:t>
            </a:r>
            <a:r>
              <a:rPr lang="pt-BR" dirty="0"/>
              <a:t>, Cloud, segurança, AR/VR, </a:t>
            </a:r>
            <a:r>
              <a:rPr lang="pt-BR" dirty="0" err="1"/>
              <a:t>Robotics</a:t>
            </a:r>
            <a:r>
              <a:rPr lang="pt-BR" dirty="0"/>
              <a:t> e </a:t>
            </a:r>
            <a:r>
              <a:rPr lang="pt-BR" dirty="0" err="1"/>
              <a:t>IoT</a:t>
            </a:r>
            <a:r>
              <a:rPr lang="pt-BR" dirty="0"/>
              <a:t> (internet das coisas).</a:t>
            </a:r>
          </a:p>
          <a:p>
            <a:endParaRPr lang="pt-BR" dirty="0"/>
          </a:p>
          <a:p>
            <a:r>
              <a:rPr lang="pt-BR" dirty="0"/>
              <a:t>Já imaginou estar dirigindo e a gasolina acabando, seu carro vai ter um sensor que será acionado e enviará uma mensagem pro celular que vai calcular a rota mais próxima do posto de combustível.</a:t>
            </a:r>
          </a:p>
          <a:p>
            <a:r>
              <a:rPr lang="pt-BR" dirty="0"/>
              <a:t>Ou sua geladeira inteligente que vai perceber que está faltando ovos, vai te enviar uma notificação enquanto está passando próximo a um supermercado e assim você </a:t>
            </a:r>
            <a:br>
              <a:rPr lang="pt-BR" dirty="0"/>
            </a:br>
            <a:r>
              <a:rPr lang="pt-BR" dirty="0"/>
              <a:t>compra toda a lista faltante para você fazer sua omelete mais tarde</a:t>
            </a:r>
          </a:p>
        </p:txBody>
      </p:sp>
    </p:spTree>
    <p:extLst>
      <p:ext uri="{BB962C8B-B14F-4D97-AF65-F5344CB8AC3E}">
        <p14:creationId xmlns:p14="http://schemas.microsoft.com/office/powerpoint/2010/main" val="1570604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pt-BR" dirty="0"/>
              <a:t>Será que as empresas que existem hoje, principalmente falando do Brasil estão preparadas pra essa mudança?</a:t>
            </a:r>
            <a:br>
              <a:rPr lang="pt-BR" dirty="0"/>
            </a:br>
            <a:br>
              <a:rPr lang="pt-BR" dirty="0"/>
            </a:br>
            <a:r>
              <a:rPr lang="pt-BR" dirty="0"/>
              <a:t>Será que os próprios trabalhadores tem se capacitado para não perderem espaço no mercado de trabalho?</a:t>
            </a:r>
          </a:p>
        </p:txBody>
      </p:sp>
    </p:spTree>
    <p:extLst>
      <p:ext uri="{BB962C8B-B14F-4D97-AF65-F5344CB8AC3E}">
        <p14:creationId xmlns:p14="http://schemas.microsoft.com/office/powerpoint/2010/main" val="3669929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pt-BR" dirty="0"/>
              <a:t>Empregos que surgiram após toda essa digitalização de empresas e da sociedade</a:t>
            </a:r>
          </a:p>
        </p:txBody>
      </p:sp>
    </p:spTree>
    <p:extLst>
      <p:ext uri="{BB962C8B-B14F-4D97-AF65-F5344CB8AC3E}">
        <p14:creationId xmlns:p14="http://schemas.microsoft.com/office/powerpoint/2010/main" val="53961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 agora a gente precisa pensar de forma disruptiva para que a gente entenda essas mudanças, aceite-as e adotemos algumas coisas, seja a nível pessoal ou a nível corporativo.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 aqui gente é um nível extremamente amplo tá?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Aqui vai ter um pouco de </a:t>
            </a:r>
            <a:r>
              <a:rPr lang="pt-BR"/>
              <a:t>pesquisa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497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Muitas pessoas acreditam que a transformação digital se baseia simplesmente na implementação de uma nova tecnologia, mas as coisas não são bem assim.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transformação ocorrer quando se busca formas novas e inovadoras de fazer negócios com nos avanços tecnológicos.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pt-BR" b="1" dirty="0"/>
              <a:t>1. Automatize processos</a:t>
            </a:r>
          </a:p>
          <a:p>
            <a:r>
              <a:rPr lang="pt-BR" dirty="0"/>
              <a:t>O processo de </a:t>
            </a:r>
            <a:r>
              <a:rPr lang="pt-BR" dirty="0">
                <a:hlinkClick r:id="rId3"/>
              </a:rPr>
              <a:t>automatização </a:t>
            </a:r>
            <a:r>
              <a:rPr lang="pt-BR" dirty="0"/>
              <a:t>é menos complexo do que se imagina, existem várias possibilidades automação que podem cooperar para o desenvolvimento da sua empresa. </a:t>
            </a:r>
            <a:br>
              <a:rPr lang="pt-BR" dirty="0"/>
            </a:br>
            <a:r>
              <a:rPr lang="pt-BR" dirty="0"/>
              <a:t>A robotização não está diretamente ligada a esse processos, há inúmeras possibilidades de automatizar processos administrativos por exemplo.</a:t>
            </a:r>
          </a:p>
          <a:p>
            <a:r>
              <a:rPr lang="pt-BR" dirty="0"/>
              <a:t>Atualmente, existe uma infinidade de softwares que podem ajudar com isso. </a:t>
            </a:r>
            <a:br>
              <a:rPr lang="pt-BR" dirty="0"/>
            </a:br>
            <a:r>
              <a:rPr lang="pt-BR" dirty="0"/>
              <a:t>É possível automatizar a entrada de notas fiscais, o envio de e-mail marketing, o atendimento ao cliente e o controle de estoque e essas são apenas algumas das possibilidades.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139700" indent="0">
              <a:buNone/>
            </a:pPr>
            <a:r>
              <a:rPr lang="pt-BR" b="1" dirty="0"/>
              <a:t>2. Cloud </a:t>
            </a:r>
            <a:r>
              <a:rPr lang="pt-BR" b="1" dirty="0" err="1"/>
              <a:t>Computing</a:t>
            </a:r>
            <a:endParaRPr lang="pt-BR" b="1" dirty="0"/>
          </a:p>
          <a:p>
            <a:r>
              <a:rPr lang="pt-BR" dirty="0"/>
              <a:t>A cloud </a:t>
            </a:r>
            <a:r>
              <a:rPr lang="pt-BR" dirty="0" err="1"/>
              <a:t>computing</a:t>
            </a:r>
            <a:r>
              <a:rPr lang="pt-BR" dirty="0"/>
              <a:t> possibilita que você armazene os dados da sua empresa de forma prática e rápida sem que você precise se preocupar com a infraestrutura ou com gastos com equipamentos. </a:t>
            </a:r>
          </a:p>
          <a:p>
            <a:r>
              <a:rPr lang="pt-BR" dirty="0"/>
              <a:t>Além disso, é um serviço acessível já que o consumidor só paga pela quantidade de armazenamento de que precisar. </a:t>
            </a:r>
            <a:br>
              <a:rPr lang="pt-BR" dirty="0"/>
            </a:br>
            <a:r>
              <a:rPr lang="pt-BR" dirty="0"/>
              <a:t>E claro, é também muito versátil o que permite que você trabalhe com os mais diversos sistemas operacionais, arquiteturas distintas e múltiplas linguagens.</a:t>
            </a:r>
          </a:p>
          <a:p>
            <a:pPr marL="139700" indent="0">
              <a:buNone/>
            </a:pPr>
            <a:br>
              <a:rPr lang="pt-BR" b="1" dirty="0"/>
            </a:br>
            <a:r>
              <a:rPr lang="pt-BR" b="1" dirty="0"/>
              <a:t>3. Big Data</a:t>
            </a:r>
          </a:p>
          <a:p>
            <a:r>
              <a:rPr lang="pt-BR" dirty="0"/>
              <a:t>Sua empresa provavelmente produz centenas, não, milhares e milhares de dados. É muito importante manter esses dados, afinal, nós já aprendemos que isso vale muito não é mesmo?</a:t>
            </a:r>
          </a:p>
          <a:p>
            <a:r>
              <a:rPr lang="pt-BR" dirty="0"/>
              <a:t>Mas qual o destino desses dados? Bom, eles podem e são muito úteis para análises posteriores, o que também coopera para a rápida tomada de decisões. Como os dados dizem respeito a todo o negócio é possível utilizá-los para agir estrategicamente e melhorar o desempenho da empresa.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pt-BR" dirty="0"/>
            </a:br>
            <a:r>
              <a:rPr lang="pt-BR" dirty="0"/>
              <a:t>    </a:t>
            </a:r>
            <a:r>
              <a:rPr lang="pt-BR" b="1" dirty="0"/>
              <a:t>4. Business </a:t>
            </a:r>
            <a:r>
              <a:rPr lang="pt-BR" b="1" dirty="0" err="1"/>
              <a:t>Intelligence</a:t>
            </a:r>
            <a:endParaRPr lang="pt-BR" b="1" dirty="0"/>
          </a:p>
          <a:p>
            <a:pPr marL="139700" indent="0">
              <a:buNone/>
            </a:pPr>
            <a:br>
              <a:rPr lang="pt-BR" dirty="0"/>
            </a:br>
            <a:r>
              <a:rPr lang="pt-BR" dirty="0"/>
              <a:t>Sabe aqueles dados coletados pelo big data? Com o </a:t>
            </a:r>
            <a:r>
              <a:rPr lang="pt-BR" dirty="0" err="1"/>
              <a:t>bussiness</a:t>
            </a:r>
            <a:r>
              <a:rPr lang="pt-BR" dirty="0"/>
              <a:t> </a:t>
            </a:r>
            <a:r>
              <a:rPr lang="pt-BR" dirty="0" err="1"/>
              <a:t>intelligence</a:t>
            </a:r>
            <a:r>
              <a:rPr lang="pt-BR" dirty="0"/>
              <a:t> é possível analisá-los e o organizá-los da forma que você quiser. </a:t>
            </a:r>
          </a:p>
          <a:p>
            <a:pPr marL="139700" indent="0">
              <a:buNone/>
            </a:pPr>
            <a:endParaRPr lang="pt-BR" b="1" dirty="0"/>
          </a:p>
          <a:p>
            <a:pPr marL="139700" indent="0">
              <a:buNone/>
            </a:pPr>
            <a:r>
              <a:rPr lang="pt-BR" b="1" dirty="0"/>
              <a:t>5. Cultura de inovação</a:t>
            </a:r>
          </a:p>
          <a:p>
            <a:r>
              <a:rPr lang="pt-BR" dirty="0"/>
              <a:t>Toda a empresa precisa estar engajada na transformação digital, </a:t>
            </a:r>
            <a:br>
              <a:rPr lang="pt-BR" dirty="0"/>
            </a:br>
            <a:r>
              <a:rPr lang="pt-BR" dirty="0"/>
              <a:t>inclusive o time de TI deve estar por dentro de toda a estratégia de negócios para que a transformação ocorra de maneira coordenada e realista. </a:t>
            </a:r>
          </a:p>
          <a:p>
            <a:r>
              <a:rPr lang="pt-BR" dirty="0"/>
              <a:t>Afinal, como explicamos, não basta ter aparatos tecnológicos, o foco no cliente interno e externo é crucial.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Tecnologia com as Pessoas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551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Antes de falar da parte técnica, vamos falar rapidinho da parte humana</a:t>
            </a:r>
            <a:br>
              <a:rPr lang="pt-BR" dirty="0"/>
            </a:br>
            <a:br>
              <a:rPr lang="pt-BR" dirty="0"/>
            </a:br>
            <a:r>
              <a:rPr lang="pt-BR" dirty="0"/>
              <a:t>Uma vez que os profissionais entendam a importância de desenvolver essas habilidades e realmente passam a buscá-las, as empresas também ganham, pois, talentos mais qualificados estarão disponíveis no mercado.</a:t>
            </a:r>
          </a:p>
          <a:p>
            <a:r>
              <a:rPr lang="pt-BR" dirty="0"/>
              <a:t>Mas é sempre bom reforçar que não basta esperar que esse </a:t>
            </a:r>
            <a:r>
              <a:rPr lang="pt-BR" dirty="0">
                <a:hlinkClick r:id="rId3"/>
              </a:rPr>
              <a:t>profissionais qualificados </a:t>
            </a:r>
            <a:r>
              <a:rPr lang="pt-BR" dirty="0"/>
              <a:t>apareçam. É preciso investir na formação deles, reforçando pontos fortes e aprimorando os fracos.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9574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Existem profissionais hoje que a gente fala que é multifacetado.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Ele tem mais de uma formação ou mais de uma atuação de mercado.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Marketing Digital.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Estude!</a:t>
            </a:r>
            <a:br>
              <a:rPr lang="pt-BR" dirty="0"/>
            </a:br>
            <a:r>
              <a:rPr lang="pt-BR" dirty="0"/>
              <a:t>O estudo talvez seja a maior tecnologia que você utilizar para transformar a sociedade e transformar sua empresa.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Existe um termo que é Life </a:t>
            </a:r>
            <a:r>
              <a:rPr lang="pt-BR" dirty="0" err="1"/>
              <a:t>Long</a:t>
            </a:r>
            <a:r>
              <a:rPr lang="pt-BR" dirty="0"/>
              <a:t> Learning.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Que são profissionais que entendem que vão estudar e vão aprender continuamente.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759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Já estamos numa era digital, nossos filhos crescem com celulares, todos nós temos alguma rede social, e consumimos notícias online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-   Por que nossa empresa não acompanhou essa evolução?</a:t>
            </a:r>
            <a:br>
              <a:rPr lang="pt-BR" dirty="0"/>
            </a:br>
            <a:r>
              <a:rPr lang="pt-BR" dirty="0"/>
              <a:t>-   Será que podemos realizar transformação digital dos nossos negócios?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Essa é uma frase famosa do Steve Jobs, tenho certeza que vocês já ouviram ela.</a:t>
            </a:r>
            <a:br>
              <a:rPr lang="pt-BR" dirty="0"/>
            </a:br>
            <a:r>
              <a:rPr lang="pt-BR" dirty="0"/>
              <a:t>- Já pararem pra pensar, que até 2007 não existia o tal do Iphone?</a:t>
            </a:r>
            <a:br>
              <a:rPr lang="pt-BR" dirty="0"/>
            </a:br>
            <a:r>
              <a:rPr lang="pt-BR" dirty="0"/>
              <a:t>- E que foi um avanço tecnológico que hoje várias pessoas que nos ouvem possuem um?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Você tem que utilizar a tecnologia e fazer com que seu produto seja indispensável e que mesmo caro as pessoas queiram possuir.</a:t>
            </a:r>
            <a:br>
              <a:rPr lang="pt-BR" dirty="0"/>
            </a:br>
            <a:br>
              <a:rPr lang="pt-BR" dirty="0"/>
            </a:br>
            <a:r>
              <a:rPr lang="pt-BR" dirty="0"/>
              <a:t>E a tecnologia com a própria comunicação? </a:t>
            </a:r>
            <a:br>
              <a:rPr lang="pt-BR" dirty="0"/>
            </a:br>
            <a:r>
              <a:rPr lang="pt-BR" dirty="0"/>
              <a:t>- Que a comunicação evoluiu? </a:t>
            </a:r>
            <a:br>
              <a:rPr lang="pt-BR" dirty="0"/>
            </a:br>
            <a:r>
              <a:rPr lang="pt-BR" dirty="0"/>
              <a:t>- Que seus pais já conversaram por cartas?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Hoje temos o </a:t>
            </a:r>
            <a:r>
              <a:rPr lang="pt-BR" dirty="0" err="1"/>
              <a:t>Meets</a:t>
            </a:r>
            <a:r>
              <a:rPr lang="pt-BR" dirty="0"/>
              <a:t>, </a:t>
            </a:r>
            <a:r>
              <a:rPr lang="pt-BR" dirty="0" err="1"/>
              <a:t>Email</a:t>
            </a:r>
            <a:r>
              <a:rPr lang="pt-BR" dirty="0"/>
              <a:t>, ligações, SMS , WhatsApp.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Estamos num mundo pós-pandêmico;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Não podemos falar de tecnologia, economia sem parar pra pensar nesse fato.</a:t>
            </a:r>
            <a:br>
              <a:rPr lang="pt-BR" dirty="0"/>
            </a:br>
            <a:r>
              <a:rPr lang="pt-BR" dirty="0"/>
              <a:t>Ainda não sabemos se estamos no fim, quero crer que sim.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Mas muitas coisas aconteceram.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Portanto precisamos analisar esses fatos e extrair o melhor disso.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E a Tecnologia apoiou isso tudo.</a:t>
            </a:r>
            <a:br>
              <a:rPr lang="pt-BR" dirty="0"/>
            </a:br>
            <a:r>
              <a:rPr lang="pt-BR" dirty="0"/>
              <a:t>Trouxe evolução na produção de vacinas.</a:t>
            </a:r>
            <a:br>
              <a:rPr lang="pt-BR" dirty="0"/>
            </a:b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Possibilitou aulas online, </a:t>
            </a:r>
            <a:r>
              <a:rPr lang="pt-BR" dirty="0" err="1"/>
              <a:t>HomeOffice</a:t>
            </a:r>
            <a:r>
              <a:rPr lang="pt-BR" dirty="0"/>
              <a:t>, Jornada de Trabalho </a:t>
            </a:r>
            <a:r>
              <a:rPr lang="pt-BR" dirty="0" err="1"/>
              <a:t>Flexivel</a:t>
            </a:r>
            <a:r>
              <a:rPr lang="pt-B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 como as empresas se comportaram nesse cenário?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Algumas não estavam preparas e sofreram consequências enormes.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dirty="0"/>
            </a:br>
            <a:r>
              <a:rPr lang="pt-BR" dirty="0"/>
              <a:t>Muitos comércios locais, e comércios grandes foram impactados negativamente.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661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Já do outro lado tiveram empresas que estavam preparadas ou que correram para a Transformação Digital.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3684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É inegável que hoje em dia precisamos utilizar tecnologia como uma ferramenta de solução para que nossas empresas se tornem competitivas.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112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rnalcontabil.com.br/veja-uma-lista-de-profissoes-que-podem-deixar-de-existir/" TargetMode="External"/><Relationship Id="rId3" Type="http://schemas.openxmlformats.org/officeDocument/2006/relationships/hyperlink" Target="https://www.terra.com.br/noticias/dino/rede-de-franquias-lanca-primeira-maquina-automatica-de-pizza-do-brasil-que-prepara-e-vende-pizzas-em-3-minutos,0b6e1ec39dabd3406d704a817545d837i7t9nigi.html" TargetMode="External"/><Relationship Id="rId7" Type="http://schemas.openxmlformats.org/officeDocument/2006/relationships/hyperlink" Target="https://www.roberthalf.com.br/blog/tendencias/futuro-do-trabalho-quais-tendencias-e-como-preparar-empresa-rc#toc5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tsstecnologia.com.br/blogs/5-formas-de-implementar-a-transformacao-digital-no-seu-negocio/" TargetMode="External"/><Relationship Id="rId5" Type="http://schemas.openxmlformats.org/officeDocument/2006/relationships/hyperlink" Target="https://www.infomoney.com.br/minhas-financas/5g-deve-movimentar-us-255-bilhoes-no-brasil-ate-2025-projeta-idc/" TargetMode="External"/><Relationship Id="rId4" Type="http://schemas.openxmlformats.org/officeDocument/2006/relationships/hyperlink" Target="https://www.cnnbrasil.com.br/business/venda-de-alimentos-e-bebidas-pela-internet-dispara-durante-pandemia/" TargetMode="External"/><Relationship Id="rId9" Type="http://schemas.openxmlformats.org/officeDocument/2006/relationships/hyperlink" Target="https://www.folhavitoria.com.br/geral/noticia/06/2022/empresas-ampliam-seu-papel-na-capacitacao-de-profissionais-da-area-de-tecnologi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danpaiva@live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Tecnologia</a:t>
            </a:r>
            <a:r>
              <a:rPr lang="en-US" dirty="0"/>
              <a:t> e </a:t>
            </a:r>
            <a:r>
              <a:rPr lang="en-US" dirty="0" err="1"/>
              <a:t>Inovação</a:t>
            </a:r>
            <a:br>
              <a:rPr lang="en-US" dirty="0"/>
            </a:br>
            <a:r>
              <a:rPr lang="en-US" sz="2000" dirty="0"/>
              <a:t>Um </a:t>
            </a:r>
            <a:r>
              <a:rPr lang="en-US" sz="2000" dirty="0" err="1"/>
              <a:t>olhar</a:t>
            </a:r>
            <a:r>
              <a:rPr lang="en-US" sz="2000" dirty="0"/>
              <a:t> </a:t>
            </a:r>
            <a:r>
              <a:rPr lang="en-US" sz="2000" dirty="0" err="1"/>
              <a:t>geral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onde</a:t>
            </a:r>
            <a:r>
              <a:rPr lang="en-US" sz="2000" dirty="0"/>
              <a:t> </a:t>
            </a:r>
            <a:r>
              <a:rPr lang="en-US" sz="2000" dirty="0" err="1"/>
              <a:t>estamos</a:t>
            </a:r>
            <a:r>
              <a:rPr lang="en-US" sz="2000" dirty="0"/>
              <a:t> e </a:t>
            </a:r>
            <a:r>
              <a:rPr lang="en-US" sz="2000" dirty="0" err="1"/>
              <a:t>aonde</a:t>
            </a:r>
            <a:r>
              <a:rPr lang="en-US" sz="2000" dirty="0"/>
              <a:t> </a:t>
            </a:r>
            <a:r>
              <a:rPr lang="en-US" sz="2000" dirty="0" err="1"/>
              <a:t>podemos</a:t>
            </a:r>
            <a:r>
              <a:rPr lang="en-US" sz="2000" dirty="0"/>
              <a:t> </a:t>
            </a:r>
            <a:r>
              <a:rPr lang="en-US" sz="2000" dirty="0" err="1"/>
              <a:t>chegar</a:t>
            </a:r>
            <a:endParaRPr lang="en-US" sz="2000" dirty="0"/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 onde vamos?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A tecnologia evoluindo as empresas</a:t>
            </a:r>
            <a:endParaRPr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212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013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C3A7F3-0F68-1132-9D76-4FE6F41E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da comunicação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574942D-BF79-EB9D-5619-1AF6470E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7441" y="1960340"/>
            <a:ext cx="3600000" cy="270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8A7C75-90A3-787F-0904-D153C506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31166" y="1960340"/>
            <a:ext cx="3600000" cy="2699999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2028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C3A7F3-0F68-1132-9D76-4FE6F41E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Redução de Tempo/Custo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AE3E6D-2BCF-89C9-B6B3-5A1109FA9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82" y="1682501"/>
            <a:ext cx="6221836" cy="2520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9664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>
            <a:spLocks noGrp="1"/>
          </p:cNvSpPr>
          <p:nvPr>
            <p:ph type="ctrTitle" idx="4294967295"/>
          </p:nvPr>
        </p:nvSpPr>
        <p:spPr>
          <a:xfrm>
            <a:off x="4326575" y="1069500"/>
            <a:ext cx="3979200" cy="18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Internet</a:t>
            </a:r>
            <a:endParaRPr sz="7200" dirty="0"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4294967295"/>
          </p:nvPr>
        </p:nvSpPr>
        <p:spPr>
          <a:xfrm>
            <a:off x="4326575" y="2899798"/>
            <a:ext cx="3979200" cy="11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Alcance novos mercados e aumente a rentabilidade através da Tecnologia</a:t>
            </a:r>
            <a:endParaRPr dirty="0"/>
          </a:p>
        </p:txBody>
      </p:sp>
      <p:grpSp>
        <p:nvGrpSpPr>
          <p:cNvPr id="250" name="Google Shape;250;p18"/>
          <p:cNvGrpSpPr/>
          <p:nvPr/>
        </p:nvGrpSpPr>
        <p:grpSpPr>
          <a:xfrm>
            <a:off x="1592631" y="1069666"/>
            <a:ext cx="1909532" cy="1909527"/>
            <a:chOff x="6643075" y="3664250"/>
            <a:chExt cx="407950" cy="407975"/>
          </a:xfrm>
        </p:grpSpPr>
        <p:sp>
          <p:nvSpPr>
            <p:cNvPr id="251" name="Google Shape;25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8"/>
          <p:cNvGrpSpPr/>
          <p:nvPr/>
        </p:nvGrpSpPr>
        <p:grpSpPr>
          <a:xfrm rot="-587471">
            <a:off x="1480628" y="3228160"/>
            <a:ext cx="785066" cy="785066"/>
            <a:chOff x="576250" y="4319400"/>
            <a:chExt cx="442075" cy="442050"/>
          </a:xfrm>
        </p:grpSpPr>
        <p:sp>
          <p:nvSpPr>
            <p:cNvPr id="254" name="Google Shape;25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8"/>
          <p:cNvSpPr/>
          <p:nvPr/>
        </p:nvSpPr>
        <p:spPr>
          <a:xfrm>
            <a:off x="1135930" y="1510682"/>
            <a:ext cx="298471" cy="28499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 rot="2697367">
            <a:off x="3102805" y="2969743"/>
            <a:ext cx="453095" cy="43263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3461249" y="2722766"/>
            <a:ext cx="181476" cy="1733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"/>
          <p:cNvSpPr/>
          <p:nvPr/>
        </p:nvSpPr>
        <p:spPr>
          <a:xfrm rot="1280326">
            <a:off x="929130" y="2370325"/>
            <a:ext cx="181458" cy="17332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3" dist="952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>
            <a:spLocks noGrp="1"/>
          </p:cNvSpPr>
          <p:nvPr>
            <p:ph type="ctrTitle" idx="4294967295"/>
          </p:nvPr>
        </p:nvSpPr>
        <p:spPr>
          <a:xfrm>
            <a:off x="1207850" y="724200"/>
            <a:ext cx="7250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56%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365" name="Google Shape;365;p27"/>
          <p:cNvSpPr txBox="1">
            <a:spLocks noGrp="1"/>
          </p:cNvSpPr>
          <p:nvPr>
            <p:ph type="subTitle" idx="4294967295"/>
          </p:nvPr>
        </p:nvSpPr>
        <p:spPr>
          <a:xfrm>
            <a:off x="1207850" y="1411308"/>
            <a:ext cx="7250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 dirty="0"/>
              <a:t>Compram pela Internet</a:t>
            </a:r>
            <a:endParaRPr sz="2400" dirty="0"/>
          </a:p>
        </p:txBody>
      </p:sp>
      <p:sp>
        <p:nvSpPr>
          <p:cNvPr id="366" name="Google Shape;366;p27"/>
          <p:cNvSpPr txBox="1">
            <a:spLocks noGrp="1"/>
          </p:cNvSpPr>
          <p:nvPr>
            <p:ph type="ctrTitle" idx="4294967295"/>
          </p:nvPr>
        </p:nvSpPr>
        <p:spPr>
          <a:xfrm>
            <a:off x="1207850" y="3353093"/>
            <a:ext cx="7250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25%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367" name="Google Shape;367;p27"/>
          <p:cNvSpPr txBox="1">
            <a:spLocks noGrp="1"/>
          </p:cNvSpPr>
          <p:nvPr>
            <p:ph type="subTitle" idx="4294967295"/>
          </p:nvPr>
        </p:nvSpPr>
        <p:spPr>
          <a:xfrm>
            <a:off x="1207850" y="4040201"/>
            <a:ext cx="7250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t-BR" dirty="0"/>
              <a:t>aderiram à modalidade de compras online no último ano</a:t>
            </a:r>
            <a:endParaRPr sz="2400" dirty="0"/>
          </a:p>
        </p:txBody>
      </p:sp>
      <p:sp>
        <p:nvSpPr>
          <p:cNvPr id="368" name="Google Shape;368;p27"/>
          <p:cNvSpPr txBox="1">
            <a:spLocks noGrp="1"/>
          </p:cNvSpPr>
          <p:nvPr>
            <p:ph type="ctrTitle" idx="4294967295"/>
          </p:nvPr>
        </p:nvSpPr>
        <p:spPr>
          <a:xfrm>
            <a:off x="1207850" y="2038647"/>
            <a:ext cx="7250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5"/>
                </a:solidFill>
              </a:rPr>
              <a:t>66%</a:t>
            </a:r>
            <a:endParaRPr sz="4800" dirty="0">
              <a:solidFill>
                <a:schemeClr val="accent5"/>
              </a:solidFill>
            </a:endParaRPr>
          </a:p>
        </p:txBody>
      </p:sp>
      <p:sp>
        <p:nvSpPr>
          <p:cNvPr id="369" name="Google Shape;369;p27"/>
          <p:cNvSpPr txBox="1">
            <a:spLocks noGrp="1"/>
          </p:cNvSpPr>
          <p:nvPr>
            <p:ph type="subTitle" idx="4294967295"/>
          </p:nvPr>
        </p:nvSpPr>
        <p:spPr>
          <a:xfrm>
            <a:off x="1207850" y="2725755"/>
            <a:ext cx="7250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t-BR" dirty="0"/>
              <a:t>os descontos são a principal vantagem das compras online</a:t>
            </a:r>
            <a:endParaRPr sz="2400" dirty="0"/>
          </a:p>
        </p:txBody>
      </p:sp>
      <p:sp>
        <p:nvSpPr>
          <p:cNvPr id="370" name="Google Shape;370;p2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C3A7F3-0F68-1132-9D76-4FE6F41E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mercado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D848E3-D1FC-726A-45B2-351EA51C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24" y="1806586"/>
            <a:ext cx="6642726" cy="1800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12695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C3A7F3-0F68-1132-9D76-4FE6F41E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Curiosidade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ACB1DAE-D068-B765-FD02-373281B1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50" y="1244655"/>
            <a:ext cx="6963747" cy="354379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3630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C3A7F3-0F68-1132-9D76-4FE6F41E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Curiosidade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8B3378-6F73-724C-4FD6-93CB1C98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99" y="1206806"/>
            <a:ext cx="5029602" cy="3600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87632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Qualificações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Introduzindo a tecnologia no nosso cotidiano</a:t>
            </a:r>
            <a:endParaRPr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02015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207775" y="1050000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4294967295"/>
          </p:nvPr>
        </p:nvSpPr>
        <p:spPr>
          <a:xfrm>
            <a:off x="1207775" y="1984148"/>
            <a:ext cx="3271200" cy="210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4"/>
                </a:solidFill>
              </a:rPr>
              <a:t>Daniel Paiva</a:t>
            </a:r>
            <a:endParaRPr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/>
              <a:t>- Graduado em Análise e Desenvolvimento de Sistemas;</a:t>
            </a:r>
            <a:br>
              <a:rPr lang="pt-BR" sz="1400" dirty="0"/>
            </a:br>
            <a:r>
              <a:rPr lang="pt-BR" sz="1400" dirty="0"/>
              <a:t>- Pós Graduando em Docência do Ensino Superior e Metodologias Ativas de Aprendizado;</a:t>
            </a:r>
            <a:br>
              <a:rPr lang="pt-BR" sz="1400" dirty="0"/>
            </a:br>
            <a:r>
              <a:rPr lang="pt-BR" sz="1400" dirty="0"/>
              <a:t>- Pós Graduando em Projetos de Aplicativos Móveis Multiplataforma;</a:t>
            </a:r>
            <a:br>
              <a:rPr lang="pt-BR" sz="1400" dirty="0"/>
            </a:br>
            <a:r>
              <a:rPr lang="pt-BR" sz="1400" dirty="0"/>
              <a:t>- Software </a:t>
            </a:r>
            <a:r>
              <a:rPr lang="pt-BR" sz="1400" dirty="0" err="1"/>
              <a:t>Developer</a:t>
            </a:r>
            <a:r>
              <a:rPr lang="pt-BR" sz="1400" dirty="0"/>
              <a:t> na Localiza;</a:t>
            </a:r>
            <a:br>
              <a:rPr lang="pt-BR" sz="1400" dirty="0"/>
            </a:br>
            <a:r>
              <a:rPr lang="pt-BR" sz="1400" dirty="0"/>
              <a:t>- Adoro Churrasco e Clash Royale.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>
          <a:blip r:embed="rId3"/>
          <a:srcRect t="7141" b="7141"/>
          <a:stretch/>
        </p:blipFill>
        <p:spPr>
          <a:xfrm>
            <a:off x="4616700" y="1096175"/>
            <a:ext cx="3442800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Como implementar a Transformação Digital?</a:t>
            </a:r>
            <a:endParaRPr sz="3000" dirty="0"/>
          </a:p>
        </p:txBody>
      </p:sp>
      <p:sp>
        <p:nvSpPr>
          <p:cNvPr id="299" name="Google Shape;299;p2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3374408" y="1950275"/>
            <a:ext cx="2430300" cy="23097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3781008" y="2598348"/>
            <a:ext cx="1617000" cy="12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Cultura</a:t>
            </a:r>
            <a:endParaRPr dirty="0">
              <a:solidFill>
                <a:schemeClr val="dk1"/>
              </a:solidFill>
              <a:latin typeface="Inria Sans"/>
              <a:ea typeface="Inria Sans"/>
              <a:cs typeface="Inria Sans"/>
              <a:sym typeface="Inria Sans"/>
            </a:endParaRPr>
          </a:p>
        </p:txBody>
      </p:sp>
      <p:grpSp>
        <p:nvGrpSpPr>
          <p:cNvPr id="302" name="Google Shape;302;p23"/>
          <p:cNvGrpSpPr/>
          <p:nvPr/>
        </p:nvGrpSpPr>
        <p:grpSpPr>
          <a:xfrm>
            <a:off x="4306958" y="1584305"/>
            <a:ext cx="1736995" cy="990378"/>
            <a:chOff x="4306958" y="1050905"/>
            <a:chExt cx="1736995" cy="990378"/>
          </a:xfrm>
        </p:grpSpPr>
        <p:sp>
          <p:nvSpPr>
            <p:cNvPr id="303" name="Google Shape;303;p23"/>
            <p:cNvSpPr/>
            <p:nvPr/>
          </p:nvSpPr>
          <p:spPr>
            <a:xfrm>
              <a:off x="4306958" y="1082925"/>
              <a:ext cx="565200" cy="565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01</a:t>
              </a:r>
              <a:endParaRPr sz="12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04" name="Google Shape;304;p23"/>
            <p:cNvSpPr txBox="1"/>
            <p:nvPr/>
          </p:nvSpPr>
          <p:spPr>
            <a:xfrm rot="2162736">
              <a:off x="4935606" y="1343144"/>
              <a:ext cx="1109395" cy="357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Automatize Processos</a:t>
              </a:r>
              <a:endParaRPr sz="8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305" name="Google Shape;305;p23"/>
            <p:cNvSpPr/>
            <p:nvPr/>
          </p:nvSpPr>
          <p:spPr>
            <a:xfrm rot="2159678">
              <a:off x="4838902" y="1574444"/>
              <a:ext cx="1119431" cy="152476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23"/>
          <p:cNvGrpSpPr/>
          <p:nvPr/>
        </p:nvGrpSpPr>
        <p:grpSpPr>
          <a:xfrm>
            <a:off x="5576108" y="2550125"/>
            <a:ext cx="790551" cy="1741574"/>
            <a:chOff x="5576108" y="2016725"/>
            <a:chExt cx="790551" cy="1741574"/>
          </a:xfrm>
        </p:grpSpPr>
        <p:sp>
          <p:nvSpPr>
            <p:cNvPr id="307" name="Google Shape;307;p23"/>
            <p:cNvSpPr/>
            <p:nvPr/>
          </p:nvSpPr>
          <p:spPr>
            <a:xfrm>
              <a:off x="5576108" y="2016725"/>
              <a:ext cx="565200" cy="565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02</a:t>
              </a:r>
              <a:endParaRPr sz="12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08" name="Google Shape;308;p23"/>
            <p:cNvSpPr txBox="1"/>
            <p:nvPr/>
          </p:nvSpPr>
          <p:spPr>
            <a:xfrm rot="6484358">
              <a:off x="5469273" y="2996370"/>
              <a:ext cx="1110171" cy="35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Cloud Computing</a:t>
              </a:r>
              <a:endParaRPr sz="8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 rot="6479001">
              <a:off x="5275897" y="3050667"/>
              <a:ext cx="1119386" cy="152834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23"/>
          <p:cNvGrpSpPr/>
          <p:nvPr/>
        </p:nvGrpSpPr>
        <p:grpSpPr>
          <a:xfrm>
            <a:off x="4012057" y="3985225"/>
            <a:ext cx="1612175" cy="940953"/>
            <a:chOff x="4012057" y="3451825"/>
            <a:chExt cx="1612175" cy="940953"/>
          </a:xfrm>
        </p:grpSpPr>
        <p:sp>
          <p:nvSpPr>
            <p:cNvPr id="311" name="Google Shape;311;p23"/>
            <p:cNvSpPr/>
            <p:nvPr/>
          </p:nvSpPr>
          <p:spPr>
            <a:xfrm>
              <a:off x="5059033" y="3451825"/>
              <a:ext cx="565200" cy="565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03</a:t>
              </a:r>
              <a:endParaRPr sz="12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12" name="Google Shape;312;p23"/>
            <p:cNvSpPr txBox="1"/>
            <p:nvPr/>
          </p:nvSpPr>
          <p:spPr>
            <a:xfrm rot="9294">
              <a:off x="4017981" y="4033678"/>
              <a:ext cx="1109704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Big Data</a:t>
              </a:r>
              <a:endParaRPr sz="8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 rot="10799079">
              <a:off x="4012507" y="3933353"/>
              <a:ext cx="1119600" cy="152703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23"/>
          <p:cNvGrpSpPr/>
          <p:nvPr/>
        </p:nvGrpSpPr>
        <p:grpSpPr>
          <a:xfrm>
            <a:off x="2779907" y="3133397"/>
            <a:ext cx="1326676" cy="1417328"/>
            <a:chOff x="2779907" y="2599997"/>
            <a:chExt cx="1326676" cy="1417328"/>
          </a:xfrm>
        </p:grpSpPr>
        <p:sp>
          <p:nvSpPr>
            <p:cNvPr id="315" name="Google Shape;315;p23"/>
            <p:cNvSpPr/>
            <p:nvPr/>
          </p:nvSpPr>
          <p:spPr>
            <a:xfrm>
              <a:off x="3541383" y="3451825"/>
              <a:ext cx="565200" cy="56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04</a:t>
              </a:r>
              <a:endParaRPr sz="12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16" name="Google Shape;316;p23"/>
            <p:cNvSpPr txBox="1"/>
            <p:nvPr/>
          </p:nvSpPr>
          <p:spPr>
            <a:xfrm rot="4327392">
              <a:off x="2565306" y="3026908"/>
              <a:ext cx="1110202" cy="35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Business </a:t>
              </a:r>
              <a:r>
                <a:rPr lang="pt-BR" sz="800" dirty="0" err="1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Intelligence</a:t>
              </a:r>
              <a:endParaRPr lang="pt-BR" sz="8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317" name="Google Shape;317;p23"/>
            <p:cNvSpPr/>
            <p:nvPr/>
          </p:nvSpPr>
          <p:spPr>
            <a:xfrm rot="-6478717">
              <a:off x="2755922" y="3079191"/>
              <a:ext cx="1119672" cy="153413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23"/>
          <p:cNvGrpSpPr/>
          <p:nvPr/>
        </p:nvGrpSpPr>
        <p:grpSpPr>
          <a:xfrm>
            <a:off x="3027033" y="1570212"/>
            <a:ext cx="1270977" cy="1545413"/>
            <a:chOff x="3027033" y="1036812"/>
            <a:chExt cx="1270977" cy="1545413"/>
          </a:xfrm>
        </p:grpSpPr>
        <p:sp>
          <p:nvSpPr>
            <p:cNvPr id="319" name="Google Shape;319;p23"/>
            <p:cNvSpPr/>
            <p:nvPr/>
          </p:nvSpPr>
          <p:spPr>
            <a:xfrm>
              <a:off x="3027033" y="2016725"/>
              <a:ext cx="565200" cy="565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05</a:t>
              </a:r>
              <a:endParaRPr sz="12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20" name="Google Shape;320;p23"/>
            <p:cNvSpPr txBox="1"/>
            <p:nvPr/>
          </p:nvSpPr>
          <p:spPr>
            <a:xfrm rot="-2159593">
              <a:off x="3151495" y="1328517"/>
              <a:ext cx="1109770" cy="357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Cultura de Inovação</a:t>
              </a:r>
              <a:endParaRPr sz="8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 rot="-2159137">
              <a:off x="3240473" y="1559002"/>
              <a:ext cx="1119673" cy="153273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140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1207850" y="855500"/>
            <a:ext cx="3608400" cy="35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Soft Skill’s</a:t>
            </a:r>
            <a:endParaRPr sz="3000" dirty="0"/>
          </a:p>
        </p:txBody>
      </p:sp>
      <p:sp>
        <p:nvSpPr>
          <p:cNvPr id="285" name="Google Shape;285;p21"/>
          <p:cNvSpPr txBox="1">
            <a:spLocks noGrp="1"/>
          </p:cNvSpPr>
          <p:nvPr>
            <p:ph type="body" idx="1"/>
          </p:nvPr>
        </p:nvSpPr>
        <p:spPr>
          <a:xfrm>
            <a:off x="1207850" y="1989075"/>
            <a:ext cx="3608400" cy="20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- Resiliência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- Inteligência Emocional</a:t>
            </a:r>
            <a:br>
              <a:rPr lang="en" dirty="0"/>
            </a:br>
            <a:r>
              <a:rPr lang="en" dirty="0"/>
              <a:t>- Liderança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t-BR" dirty="0"/>
              <a:t>- Resolução de Problemas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t-BR" dirty="0"/>
              <a:t>- Criatividade e Negociação</a:t>
            </a:r>
            <a:endParaRPr dirty="0"/>
          </a:p>
        </p:txBody>
      </p:sp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87" name="Google Shape;287;p21"/>
          <p:cNvPicPr preferRelativeResize="0">
            <a:picLocks noChangeAspect="1"/>
          </p:cNvPicPr>
          <p:nvPr/>
        </p:nvPicPr>
        <p:blipFill rotWithShape="1">
          <a:blip r:embed="rId3"/>
          <a:srcRect l="2695" r="2695"/>
          <a:stretch/>
        </p:blipFill>
        <p:spPr>
          <a:xfrm>
            <a:off x="5158800" y="767525"/>
            <a:ext cx="3779820" cy="32400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311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1207850" y="855500"/>
            <a:ext cx="3608400" cy="35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Hard Skill’s</a:t>
            </a:r>
            <a:endParaRPr sz="3000" dirty="0"/>
          </a:p>
        </p:txBody>
      </p:sp>
      <p:sp>
        <p:nvSpPr>
          <p:cNvPr id="285" name="Google Shape;285;p21"/>
          <p:cNvSpPr txBox="1">
            <a:spLocks noGrp="1"/>
          </p:cNvSpPr>
          <p:nvPr>
            <p:ph type="body" idx="1"/>
          </p:nvPr>
        </p:nvSpPr>
        <p:spPr>
          <a:xfrm>
            <a:off x="1207850" y="1989075"/>
            <a:ext cx="3608400" cy="20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pt-BR" dirty="0"/>
              <a:t>- Qualificação Acadêmica</a:t>
            </a:r>
            <a:br>
              <a:rPr lang="en" dirty="0"/>
            </a:br>
            <a:r>
              <a:rPr lang="en" dirty="0"/>
              <a:t>- Programação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- Mídias Sociais</a:t>
            </a:r>
            <a:br>
              <a:rPr lang="en" dirty="0"/>
            </a:br>
            <a:r>
              <a:rPr lang="en" dirty="0"/>
              <a:t>- Se exponha na Internet</a:t>
            </a:r>
          </a:p>
        </p:txBody>
      </p:sp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87" name="Google Shape;287;p21"/>
          <p:cNvPicPr preferRelativeResize="0">
            <a:picLocks noChangeAspect="1"/>
          </p:cNvPicPr>
          <p:nvPr/>
        </p:nvPicPr>
        <p:blipFill rotWithShape="1">
          <a:blip r:embed="rId3"/>
          <a:srcRect l="9752" r="9752"/>
          <a:stretch/>
        </p:blipFill>
        <p:spPr>
          <a:xfrm>
            <a:off x="5158800" y="767525"/>
            <a:ext cx="3779820" cy="32400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290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Processo é simples</a:t>
            </a:r>
            <a:endParaRPr dirty="0"/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77" name="Google Shape;377;p28"/>
          <p:cNvGrpSpPr/>
          <p:nvPr/>
        </p:nvGrpSpPr>
        <p:grpSpPr>
          <a:xfrm>
            <a:off x="5632317" y="1646975"/>
            <a:ext cx="3305700" cy="3483050"/>
            <a:chOff x="5632317" y="1189775"/>
            <a:chExt cx="3305700" cy="3483050"/>
          </a:xfrm>
        </p:grpSpPr>
        <p:sp>
          <p:nvSpPr>
            <p:cNvPr id="378" name="Google Shape;378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Resultados</a:t>
              </a:r>
              <a:endParaRPr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Faça métricas para seus ganhos.</a:t>
              </a:r>
              <a:br>
                <a:rPr lang="en" sz="12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</a:br>
              <a:r>
                <a:rPr lang="en" sz="12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Ajuste seus métodos.</a:t>
              </a:r>
              <a:endParaRPr sz="12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0" y="1647189"/>
            <a:ext cx="3546900" cy="3482836"/>
            <a:chOff x="0" y="1189989"/>
            <a:chExt cx="3546900" cy="3482836"/>
          </a:xfrm>
        </p:grpSpPr>
        <p:sp>
          <p:nvSpPr>
            <p:cNvPr id="381" name="Google Shape;381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Metodologia</a:t>
              </a:r>
              <a:endParaRPr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Entenda o momento do seu negócio.</a:t>
              </a:r>
              <a:br>
                <a:rPr lang="pt-BR" sz="12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</a:br>
              <a:r>
                <a:rPr lang="pt-BR" sz="12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Entenda a dor da sua empresa.</a:t>
              </a: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2944204" y="1646975"/>
            <a:ext cx="3305700" cy="3483050"/>
            <a:chOff x="2944204" y="1189775"/>
            <a:chExt cx="3305700" cy="3483050"/>
          </a:xfrm>
        </p:grpSpPr>
        <p:sp>
          <p:nvSpPr>
            <p:cNvPr id="384" name="Google Shape;384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Tecnologia</a:t>
              </a:r>
              <a:endParaRPr dirty="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chemeClr val="dk1"/>
                  </a:solidFill>
                  <a:latin typeface="Inria Sans"/>
                  <a:ea typeface="Inria Sans"/>
                  <a:cs typeface="Inria Sans"/>
                  <a:sym typeface="Inria Sans"/>
                </a:rPr>
                <a:t>Estude e aplique a tecnologia.</a:t>
              </a:r>
              <a:endParaRPr sz="1200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 e Link’s</a:t>
            </a:r>
            <a:endParaRPr dirty="0"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100" dirty="0">
                <a:hlinkClick r:id="rId3"/>
              </a:rPr>
              <a:t>https://www.terra.com.br/noticias/dino/rede-de-franquias-lanca-primeira-maquina-automatica-de-pizza-do-brasil-que-prepara-e-vende-pizzas-em-3-minutos,0b6e1ec39dabd3406d704a817545d837i7t9nigi.html</a:t>
            </a:r>
            <a:endParaRPr lang="pt-B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100" dirty="0">
                <a:hlinkClick r:id="rId4"/>
              </a:rPr>
              <a:t>https://www.cnnbrasil.com.br/business/venda-de-alimentos-e-bebidas-pela-internet-dispara-durante-pandemia/</a:t>
            </a:r>
            <a:endParaRPr lang="pt-B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100" dirty="0">
                <a:hlinkClick r:id="rId5"/>
              </a:rPr>
              <a:t>https://www.infomoney.com.br/minhas-financas/5g-deve-movimentar-us-255-bilhoes-no-brasil-ate-2025-projeta-idc/</a:t>
            </a:r>
            <a:endParaRPr lang="pt-B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100" dirty="0">
                <a:hlinkClick r:id="rId6"/>
              </a:rPr>
              <a:t>https://itsstecnologia.com.br/blogs/5-formas-de-implementar-a-transformacao-digital-no-seu-negocio/</a:t>
            </a:r>
            <a:endParaRPr lang="pt-B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100" dirty="0">
                <a:hlinkClick r:id="rId7"/>
              </a:rPr>
              <a:t>https://www.roberthalf.com.br/blog/tendencias/futuro-do-trabalho-quais-tendencias-e-como-preparar-empresa-rc#toc5</a:t>
            </a:r>
            <a:endParaRPr lang="pt-B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100" dirty="0">
                <a:hlinkClick r:id="rId8"/>
              </a:rPr>
              <a:t>https://www.jornalcontabil.com.br/veja-uma-lista-de-profissoes-que-podem-deixar-de-existir/</a:t>
            </a:r>
            <a:endParaRPr lang="pt-B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100" dirty="0">
                <a:hlinkClick r:id="rId9"/>
              </a:rPr>
              <a:t>https://www.folhavitoria.com.br/geral/noticia/06/2022/empresas-ampliam-seu-papel-na-capacitacao-de-profissionais-da-area-de-tecnologia</a:t>
            </a:r>
            <a:endParaRPr lang="pt-B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100" dirty="0"/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>
            <a:spLocks noGrp="1"/>
          </p:cNvSpPr>
          <p:nvPr>
            <p:ph type="ctrTitle" idx="4294967295"/>
          </p:nvPr>
        </p:nvSpPr>
        <p:spPr>
          <a:xfrm>
            <a:off x="1207775" y="1050000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Agradeço!</a:t>
            </a:r>
            <a:endParaRPr sz="6000" dirty="0"/>
          </a:p>
        </p:txBody>
      </p:sp>
      <p:sp>
        <p:nvSpPr>
          <p:cNvPr id="463" name="Google Shape;463;p34"/>
          <p:cNvSpPr txBox="1">
            <a:spLocks noGrp="1"/>
          </p:cNvSpPr>
          <p:nvPr>
            <p:ph type="subTitle" idx="4294967295"/>
          </p:nvPr>
        </p:nvSpPr>
        <p:spPr>
          <a:xfrm>
            <a:off x="1207774" y="1984148"/>
            <a:ext cx="3740324" cy="27562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accent4"/>
                </a:solidFill>
              </a:rPr>
              <a:t>Perguntas?</a:t>
            </a:r>
            <a:endParaRPr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Você me encontra aqui: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 dirty="0"/>
              <a:t>@danhpaiva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dirty="0">
                <a:hlinkClick r:id="rId3"/>
              </a:rPr>
              <a:t>danpaiva@live.com</a:t>
            </a:r>
            <a:br>
              <a:rPr lang="en" dirty="0"/>
            </a:br>
            <a:br>
              <a:rPr lang="en"/>
            </a:br>
            <a:r>
              <a:rPr lang="en" sz="1400"/>
              <a:t>“Nós </a:t>
            </a:r>
            <a:r>
              <a:rPr lang="en" sz="1400" dirty="0"/>
              <a:t>somos aquilo que fazemos repetidamente. Excelência, portanto, não é um ato, mas um hábito.”</a:t>
            </a:r>
            <a:endParaRPr sz="1400" dirty="0"/>
          </a:p>
        </p:txBody>
      </p:sp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465" name="Google Shape;465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66" name="Google Shape;466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69" name="Google Shape;46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 que abordaremos</a:t>
            </a:r>
            <a:endParaRPr dirty="0"/>
          </a:p>
        </p:txBody>
      </p:sp>
      <p:sp>
        <p:nvSpPr>
          <p:cNvPr id="212" name="Google Shape;212;p13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19476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/>
              <a:t>Para onde vamos com a tecnologia?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O futuro já chegou?</a:t>
            </a:r>
            <a:br>
              <a:rPr lang="en" sz="1200" dirty="0"/>
            </a:br>
            <a:br>
              <a:rPr lang="en" sz="1200" dirty="0"/>
            </a:br>
            <a:r>
              <a:rPr lang="pt-BR" sz="1200" dirty="0"/>
              <a:t>Tecnologia só para empresa?</a:t>
            </a:r>
            <a:br>
              <a:rPr lang="pt-BR" sz="1200" dirty="0"/>
            </a:br>
            <a:r>
              <a:rPr lang="pt-BR" sz="1200" dirty="0"/>
              <a:t>Ou tem tecnologia para as pessoas também?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1200" b="1" dirty="0"/>
            </a:br>
            <a:r>
              <a:rPr lang="pt-BR" sz="1200" b="1" dirty="0"/>
              <a:t>O mercado já mudou?</a:t>
            </a:r>
            <a:br>
              <a:rPr lang="pt-BR" sz="1200" b="1" dirty="0"/>
            </a:br>
            <a:br>
              <a:rPr lang="pt-BR" sz="1200" b="1" dirty="0"/>
            </a:br>
            <a:r>
              <a:rPr lang="pt-BR" sz="1200" b="1" dirty="0"/>
              <a:t>O que são </a:t>
            </a:r>
            <a:r>
              <a:rPr lang="pt-BR" sz="1200" b="1" dirty="0" err="1"/>
              <a:t>softskill’s</a:t>
            </a:r>
            <a:r>
              <a:rPr lang="pt-BR" sz="1200" b="1" dirty="0"/>
              <a:t>?</a:t>
            </a:r>
            <a:endParaRPr sz="1200" b="1" dirty="0"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21709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/>
              <a:t>Em que momento estamos em relação a tecnologia?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/>
              <a:t>O que aconteceu nesses últimos anos?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 b="1" dirty="0"/>
            </a:br>
            <a:r>
              <a:rPr lang="en" sz="1200" b="1" dirty="0"/>
              <a:t>Quais tecnologias vai movimentar a economia?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 b="1" dirty="0"/>
            </a:br>
            <a:r>
              <a:rPr lang="en" sz="1200" b="1" dirty="0"/>
              <a:t>Qual o impacto econômico a tecnologia trouxe?</a:t>
            </a:r>
            <a:br>
              <a:rPr lang="en" sz="1200" b="1" dirty="0"/>
            </a:br>
            <a:br>
              <a:rPr lang="en" sz="1200" b="1" dirty="0"/>
            </a:br>
            <a:endParaRPr lang="en" sz="1200" b="1" dirty="0"/>
          </a:p>
        </p:txBody>
      </p:sp>
      <p:sp>
        <p:nvSpPr>
          <p:cNvPr id="214" name="Google Shape;214;p13"/>
          <p:cNvSpPr txBox="1">
            <a:spLocks noGrp="1"/>
          </p:cNvSpPr>
          <p:nvPr>
            <p:ph type="body" idx="2"/>
          </p:nvPr>
        </p:nvSpPr>
        <p:spPr>
          <a:xfrm>
            <a:off x="1207775" y="3601125"/>
            <a:ext cx="6728400" cy="6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accent4"/>
                </a:solidFill>
              </a:rPr>
              <a:t>Estamos atrasados com nossas empresas? Tem jeito da gente se qualificar?</a:t>
            </a:r>
            <a:endParaRPr sz="12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4"/>
              </a:solidFill>
            </a:endParaRPr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 que momento estamos?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A tecnologia evoluindo a sociedade</a:t>
            </a:r>
            <a:endParaRPr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4800" dirty="0"/>
              <a:t>“A Tecnologia move o mundo.”</a:t>
            </a:r>
            <a:br>
              <a:rPr lang="en" sz="4800" dirty="0"/>
            </a:br>
            <a:r>
              <a:rPr lang="en" sz="4800" dirty="0"/>
              <a:t>Steve Jobs</a:t>
            </a:r>
            <a:endParaRPr sz="4800" dirty="0"/>
          </a:p>
        </p:txBody>
      </p:sp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1207850" y="855500"/>
            <a:ext cx="3608400" cy="35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Pós-Pandemia</a:t>
            </a:r>
            <a:endParaRPr sz="3000" dirty="0"/>
          </a:p>
        </p:txBody>
      </p:sp>
      <p:sp>
        <p:nvSpPr>
          <p:cNvPr id="285" name="Google Shape;285;p21"/>
          <p:cNvSpPr txBox="1">
            <a:spLocks noGrp="1"/>
          </p:cNvSpPr>
          <p:nvPr>
            <p:ph type="body" idx="1"/>
          </p:nvPr>
        </p:nvSpPr>
        <p:spPr>
          <a:xfrm>
            <a:off x="1207850" y="1989075"/>
            <a:ext cx="3608400" cy="20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- Impacto econômico mundial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- Novas possibilidades de atuações</a:t>
            </a:r>
            <a:br>
              <a:rPr lang="en" dirty="0"/>
            </a:br>
            <a:r>
              <a:rPr lang="en" dirty="0"/>
              <a:t>- Novas possibilidades de ensino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pt-BR" dirty="0"/>
              <a:t>- Novos cargos</a:t>
            </a:r>
            <a:endParaRPr dirty="0"/>
          </a:p>
        </p:txBody>
      </p:sp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87" name="Google Shape;287;p21"/>
          <p:cNvPicPr preferRelativeResize="0">
            <a:picLocks noChangeAspect="1"/>
          </p:cNvPicPr>
          <p:nvPr/>
        </p:nvPicPr>
        <p:blipFill rotWithShape="1">
          <a:blip r:embed="rId3"/>
          <a:srcRect t="7141" b="7141"/>
          <a:stretch/>
        </p:blipFill>
        <p:spPr>
          <a:xfrm>
            <a:off x="5158800" y="767525"/>
            <a:ext cx="3779820" cy="32400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C3A7F3-0F68-1132-9D76-4FE6F41E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Reflexos Sociais de empresas sem Tech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76538D-8BEE-6692-9132-DF31807E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50" y="1430148"/>
            <a:ext cx="3600000" cy="7540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0235E79-D777-AB69-2551-03053FC28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150" y="2409511"/>
            <a:ext cx="3600000" cy="9198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C1B4D2F-CEB4-6BAA-98B5-B5C9CB9A4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09" y="3552727"/>
            <a:ext cx="3600000" cy="91132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19832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C3A7F3-0F68-1132-9D76-4FE6F41E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800" y="557129"/>
            <a:ext cx="6728400" cy="351300"/>
          </a:xfrm>
        </p:spPr>
        <p:txBody>
          <a:bodyPr/>
          <a:lstStyle/>
          <a:p>
            <a:r>
              <a:rPr lang="pt-BR" dirty="0"/>
              <a:t>Outro lado da Moeda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76538D-8BEE-6692-9132-DF31807E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7800" y="1029457"/>
            <a:ext cx="4342038" cy="1080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0235E79-D777-AB69-2551-03053FC28A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92270" y="2109457"/>
            <a:ext cx="4947905" cy="14400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C1B4D2F-CEB4-6BAA-98B5-B5C9CB9A47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07800" y="3484043"/>
            <a:ext cx="4513090" cy="126000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60262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C3A7F3-0F68-1132-9D76-4FE6F41E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concluímos?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574942D-BF79-EB9D-5619-1AF6470E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0" y="1581680"/>
            <a:ext cx="3600000" cy="29562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27382494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2025</Words>
  <Application>Microsoft Office PowerPoint</Application>
  <PresentationFormat>Apresentação na tela (16:9)</PresentationFormat>
  <Paragraphs>181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Inria Sans</vt:lpstr>
      <vt:lpstr>Saira Semi Condensed</vt:lpstr>
      <vt:lpstr>Titillium Web</vt:lpstr>
      <vt:lpstr>Gurney template</vt:lpstr>
      <vt:lpstr>Tecnologia e Inovação Um olhar geral sobre onde estamos e aonde podemos chegar</vt:lpstr>
      <vt:lpstr>HELLO!</vt:lpstr>
      <vt:lpstr>Tópicos que abordaremos</vt:lpstr>
      <vt:lpstr>Em que momento estamos?</vt:lpstr>
      <vt:lpstr>Apresentação do PowerPoint</vt:lpstr>
      <vt:lpstr>Pós-Pandemia</vt:lpstr>
      <vt:lpstr>Reflexos Sociais de empresas sem Tech</vt:lpstr>
      <vt:lpstr>Outro lado da Moeda</vt:lpstr>
      <vt:lpstr>O que concluímos?</vt:lpstr>
      <vt:lpstr>Para onde vamos?</vt:lpstr>
      <vt:lpstr>Apresentação do PowerPoint</vt:lpstr>
      <vt:lpstr>Evolução da comunicação</vt:lpstr>
      <vt:lpstr>Redução de Tempo/Custo</vt:lpstr>
      <vt:lpstr>Internet</vt:lpstr>
      <vt:lpstr>56%</vt:lpstr>
      <vt:lpstr>Muito mercado</vt:lpstr>
      <vt:lpstr>Curiosidade</vt:lpstr>
      <vt:lpstr>Curiosidade</vt:lpstr>
      <vt:lpstr>Qualificações</vt:lpstr>
      <vt:lpstr>Apresentação do PowerPoint</vt:lpstr>
      <vt:lpstr>Como implementar a Transformação Digital?</vt:lpstr>
      <vt:lpstr>Apresentação do PowerPoint</vt:lpstr>
      <vt:lpstr>Soft Skill’s</vt:lpstr>
      <vt:lpstr>Hard Skill’s</vt:lpstr>
      <vt:lpstr>O Processo é simples</vt:lpstr>
      <vt:lpstr>Referências e Link’s</vt:lpstr>
      <vt:lpstr>Agradeço!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Tecnologia e Inovação Um olhar geral sobre onde estamos e aonde podemos chegar</dc:title>
  <cp:lastModifiedBy>Daniel Paiva</cp:lastModifiedBy>
  <cp:revision>37</cp:revision>
  <dcterms:modified xsi:type="dcterms:W3CDTF">2022-07-06T21:56:49Z</dcterms:modified>
</cp:coreProperties>
</file>